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57" r:id="rId5"/>
    <p:sldId id="258" r:id="rId6"/>
    <p:sldId id="259" r:id="rId7"/>
    <p:sldId id="256" r:id="rId8"/>
    <p:sldId id="261" r:id="rId9"/>
    <p:sldId id="262" r:id="rId10"/>
    <p:sldId id="260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4" r:id="rId22"/>
    <p:sldId id="275" r:id="rId23"/>
    <p:sldId id="27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0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5B933F-C1D3-46F9-B86C-0249389EB77A}" type="doc">
      <dgm:prSet loTypeId="urn:microsoft.com/office/officeart/2005/8/layout/radial1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902C39-3501-4DEB-AC04-922949D6ADF1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138AA788-FD34-43F2-9ABB-0A2F3415317D}" type="parTrans" cxnId="{09612401-E033-4B73-BAB2-3F8A5B96C500}">
      <dgm:prSet/>
      <dgm:spPr/>
      <dgm:t>
        <a:bodyPr/>
        <a:lstStyle/>
        <a:p>
          <a:endParaRPr lang="en-US"/>
        </a:p>
      </dgm:t>
    </dgm:pt>
    <dgm:pt modelId="{AD2A62E2-C3C2-4F37-8F6D-9C4125911C16}" type="sibTrans" cxnId="{09612401-E033-4B73-BAB2-3F8A5B96C500}">
      <dgm:prSet/>
      <dgm:spPr/>
      <dgm:t>
        <a:bodyPr/>
        <a:lstStyle/>
        <a:p>
          <a:endParaRPr lang="en-US"/>
        </a:p>
      </dgm:t>
    </dgm:pt>
    <dgm:pt modelId="{E6FCE538-9EB4-4598-A123-8C1C2DF3F04E}">
      <dgm:prSet phldrT="[Text]" custT="1"/>
      <dgm:spPr/>
      <dgm:t>
        <a:bodyPr/>
        <a:lstStyle/>
        <a:p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জন্ম</a:t>
          </a:r>
        </a:p>
        <a:p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১৮৬১ ৭ই মে</a:t>
          </a:r>
          <a:endParaRPr lang="en-US" sz="2400" dirty="0" smtClean="0"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sz="2400" dirty="0"/>
        </a:p>
      </dgm:t>
    </dgm:pt>
    <dgm:pt modelId="{C2DCA1E8-CF38-4A0E-A955-B41CE0993A08}" type="parTrans" cxnId="{00FFE736-B414-4A93-9A45-37981B4ACB0F}">
      <dgm:prSet/>
      <dgm:spPr/>
      <dgm:t>
        <a:bodyPr/>
        <a:lstStyle/>
        <a:p>
          <a:endParaRPr lang="en-US"/>
        </a:p>
      </dgm:t>
    </dgm:pt>
    <dgm:pt modelId="{51A74914-154F-4E47-A33B-3A33EF75F318}" type="sibTrans" cxnId="{00FFE736-B414-4A93-9A45-37981B4ACB0F}">
      <dgm:prSet/>
      <dgm:spPr/>
      <dgm:t>
        <a:bodyPr/>
        <a:lstStyle/>
        <a:p>
          <a:endParaRPr lang="en-US"/>
        </a:p>
      </dgm:t>
    </dgm:pt>
    <dgm:pt modelId="{B9626CA7-D264-407A-9D50-71B2B849FC32}">
      <dgm:prSet phldrT="[Text]" custT="1"/>
      <dgm:spPr/>
      <dgm:t>
        <a:bodyPr/>
        <a:lstStyle/>
        <a:p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মৃতঃ </a:t>
          </a:r>
        </a:p>
        <a:p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১৯৪১ ৭ই আগস্ট </a:t>
          </a:r>
          <a:endParaRPr lang="en-US" sz="2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2AC251D-A7E9-4FB9-B6D9-31B96ADFBEE5}" type="parTrans" cxnId="{D5A2D2E2-82DF-402A-8DB8-8CD66FA6C049}">
      <dgm:prSet/>
      <dgm:spPr/>
      <dgm:t>
        <a:bodyPr/>
        <a:lstStyle/>
        <a:p>
          <a:endParaRPr lang="en-US"/>
        </a:p>
      </dgm:t>
    </dgm:pt>
    <dgm:pt modelId="{E931C586-45C8-4FBE-A453-E24571E5B557}" type="sibTrans" cxnId="{D5A2D2E2-82DF-402A-8DB8-8CD66FA6C049}">
      <dgm:prSet/>
      <dgm:spPr/>
      <dgm:t>
        <a:bodyPr/>
        <a:lstStyle/>
        <a:p>
          <a:endParaRPr lang="en-US"/>
        </a:p>
      </dgm:t>
    </dgm:pt>
    <dgm:pt modelId="{4305B145-CC56-4A9E-8336-A83685CC21C7}">
      <dgm:prSet phldrT="[Text]" custT="1"/>
      <dgm:spPr/>
      <dgm:t>
        <a:bodyPr/>
        <a:lstStyle/>
        <a:p>
          <a:r>
            <a:rPr lang="bn-BD" sz="1600" b="1" dirty="0" smtClean="0">
              <a:latin typeface="NikoshBAN" panose="02000000000000000000" pitchFamily="2" charset="0"/>
              <a:cs typeface="NikoshBAN" panose="02000000000000000000" pitchFamily="2" charset="0"/>
            </a:rPr>
            <a:t>কবি, সাহিতি্যক, চিন্তাবিদ,শিক্ষাবিদ, সুরকার, গীতিকার, নাট্যকার, নাট্যপ্রযোজক, অভিনেতা। </a:t>
          </a:r>
          <a:endParaRPr lang="en-US" sz="1600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9B199EC-37A3-45C2-A5B7-A2471B5FB315}" type="parTrans" cxnId="{59FF5911-C984-4440-BE73-1732E0485B0D}">
      <dgm:prSet/>
      <dgm:spPr/>
      <dgm:t>
        <a:bodyPr/>
        <a:lstStyle/>
        <a:p>
          <a:endParaRPr lang="en-US"/>
        </a:p>
      </dgm:t>
    </dgm:pt>
    <dgm:pt modelId="{2C270F46-3E8E-4D09-812D-88A5130A04C5}" type="sibTrans" cxnId="{59FF5911-C984-4440-BE73-1732E0485B0D}">
      <dgm:prSet/>
      <dgm:spPr/>
      <dgm:t>
        <a:bodyPr/>
        <a:lstStyle/>
        <a:p>
          <a:endParaRPr lang="en-US"/>
        </a:p>
      </dgm:t>
    </dgm:pt>
    <dgm:pt modelId="{54007436-2559-4EC0-902E-52145CC6E388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কাব্য ছতগল্প, উপন্যাস, নাটক, প্রবন্ধ ও সঙ্গীত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79AD136-C993-401C-9A6F-9BCA98E09FDB}" type="parTrans" cxnId="{3AC01C42-C124-4B8D-B39A-158CAE56E7A6}">
      <dgm:prSet/>
      <dgm:spPr/>
      <dgm:t>
        <a:bodyPr/>
        <a:lstStyle/>
        <a:p>
          <a:endParaRPr lang="en-US"/>
        </a:p>
      </dgm:t>
    </dgm:pt>
    <dgm:pt modelId="{898FC139-7E2A-4D50-BFF5-DD443E2FCF72}" type="sibTrans" cxnId="{3AC01C42-C124-4B8D-B39A-158CAE56E7A6}">
      <dgm:prSet/>
      <dgm:spPr/>
      <dgm:t>
        <a:bodyPr/>
        <a:lstStyle/>
        <a:p>
          <a:endParaRPr lang="en-US"/>
        </a:p>
      </dgm:t>
    </dgm:pt>
    <dgm:pt modelId="{2E7ED102-A67B-48AB-8CCD-85B32ECE7559}">
      <dgm:prSet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শ্রীনিকেতন ও বিশ্বভারতী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EC00249-F844-43EB-AB68-A10005FF11B1}" type="parTrans" cxnId="{A5FAA746-C651-4255-96EC-4DD3A9649432}">
      <dgm:prSet/>
      <dgm:spPr/>
      <dgm:t>
        <a:bodyPr/>
        <a:lstStyle/>
        <a:p>
          <a:endParaRPr lang="en-US"/>
        </a:p>
      </dgm:t>
    </dgm:pt>
    <dgm:pt modelId="{546AC12F-8C44-4E88-B445-4FC39EA0B79B}" type="sibTrans" cxnId="{A5FAA746-C651-4255-96EC-4DD3A9649432}">
      <dgm:prSet/>
      <dgm:spPr/>
      <dgm:t>
        <a:bodyPr/>
        <a:lstStyle/>
        <a:p>
          <a:endParaRPr lang="en-US"/>
        </a:p>
      </dgm:t>
    </dgm:pt>
    <dgm:pt modelId="{61B6B5CA-B310-4010-8C6E-32FC97D17F87}">
      <dgm:prSet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এশীয়দের মধ্যে তিনি নীবেল পুরস্কার পান।</a:t>
          </a:r>
        </a:p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গীটাঞ্জলী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624E5C8-C56A-4A8E-9115-7F7944B2E516}" type="parTrans" cxnId="{166FB656-8143-4667-80E3-AD636457CC4F}">
      <dgm:prSet/>
      <dgm:spPr/>
      <dgm:t>
        <a:bodyPr/>
        <a:lstStyle/>
        <a:p>
          <a:endParaRPr lang="en-US"/>
        </a:p>
      </dgm:t>
    </dgm:pt>
    <dgm:pt modelId="{C5ED2462-0F3C-452E-8733-C8CD2D247942}" type="sibTrans" cxnId="{166FB656-8143-4667-80E3-AD636457CC4F}">
      <dgm:prSet/>
      <dgm:spPr/>
      <dgm:t>
        <a:bodyPr/>
        <a:lstStyle/>
        <a:p>
          <a:endParaRPr lang="en-US"/>
        </a:p>
      </dgm:t>
    </dgm:pt>
    <dgm:pt modelId="{F6022AEA-3EAE-471D-90AB-71FDF4588339}" type="pres">
      <dgm:prSet presAssocID="{D95B933F-C1D3-46F9-B86C-0249389EB77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F219ED-3504-4357-B418-0CB9DAFD1C3B}" type="pres">
      <dgm:prSet presAssocID="{53902C39-3501-4DEB-AC04-922949D6ADF1}" presName="centerShape" presStyleLbl="node0" presStyleIdx="0" presStyleCnt="1"/>
      <dgm:spPr/>
      <dgm:t>
        <a:bodyPr/>
        <a:lstStyle/>
        <a:p>
          <a:endParaRPr lang="en-US"/>
        </a:p>
      </dgm:t>
    </dgm:pt>
    <dgm:pt modelId="{3EBDA26F-16EC-4B44-A5A5-DFC9BFD8A2B1}" type="pres">
      <dgm:prSet presAssocID="{C2DCA1E8-CF38-4A0E-A955-B41CE0993A08}" presName="Name9" presStyleLbl="parChTrans1D2" presStyleIdx="0" presStyleCnt="6"/>
      <dgm:spPr/>
      <dgm:t>
        <a:bodyPr/>
        <a:lstStyle/>
        <a:p>
          <a:endParaRPr lang="en-US"/>
        </a:p>
      </dgm:t>
    </dgm:pt>
    <dgm:pt modelId="{C3E0A51B-1496-4922-A05F-4FD4804FE693}" type="pres">
      <dgm:prSet presAssocID="{C2DCA1E8-CF38-4A0E-A955-B41CE0993A08}" presName="connTx" presStyleLbl="parChTrans1D2" presStyleIdx="0" presStyleCnt="6"/>
      <dgm:spPr/>
      <dgm:t>
        <a:bodyPr/>
        <a:lstStyle/>
        <a:p>
          <a:endParaRPr lang="en-US"/>
        </a:p>
      </dgm:t>
    </dgm:pt>
    <dgm:pt modelId="{8591649D-9478-43EA-9D65-C544F7C6AE18}" type="pres">
      <dgm:prSet presAssocID="{E6FCE538-9EB4-4598-A123-8C1C2DF3F04E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45DED4-CBC8-49A3-835F-5A113A13B61D}" type="pres">
      <dgm:prSet presAssocID="{82AC251D-A7E9-4FB9-B6D9-31B96ADFBEE5}" presName="Name9" presStyleLbl="parChTrans1D2" presStyleIdx="1" presStyleCnt="6"/>
      <dgm:spPr/>
      <dgm:t>
        <a:bodyPr/>
        <a:lstStyle/>
        <a:p>
          <a:endParaRPr lang="en-US"/>
        </a:p>
      </dgm:t>
    </dgm:pt>
    <dgm:pt modelId="{3C035C06-C3FC-4C70-A71F-30EA0B374B0A}" type="pres">
      <dgm:prSet presAssocID="{82AC251D-A7E9-4FB9-B6D9-31B96ADFBEE5}" presName="connTx" presStyleLbl="parChTrans1D2" presStyleIdx="1" presStyleCnt="6"/>
      <dgm:spPr/>
      <dgm:t>
        <a:bodyPr/>
        <a:lstStyle/>
        <a:p>
          <a:endParaRPr lang="en-US"/>
        </a:p>
      </dgm:t>
    </dgm:pt>
    <dgm:pt modelId="{893A65AE-8D79-4B15-BC1E-E803FACA5DD2}" type="pres">
      <dgm:prSet presAssocID="{B9626CA7-D264-407A-9D50-71B2B849FC32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62DDDE-F0DE-49D0-8564-9F8C39FB05CA}" type="pres">
      <dgm:prSet presAssocID="{89B199EC-37A3-45C2-A5B7-A2471B5FB315}" presName="Name9" presStyleLbl="parChTrans1D2" presStyleIdx="2" presStyleCnt="6"/>
      <dgm:spPr/>
      <dgm:t>
        <a:bodyPr/>
        <a:lstStyle/>
        <a:p>
          <a:endParaRPr lang="en-US"/>
        </a:p>
      </dgm:t>
    </dgm:pt>
    <dgm:pt modelId="{029E8826-F3C1-44C6-B652-EFAF4AC783C0}" type="pres">
      <dgm:prSet presAssocID="{89B199EC-37A3-45C2-A5B7-A2471B5FB315}" presName="connTx" presStyleLbl="parChTrans1D2" presStyleIdx="2" presStyleCnt="6"/>
      <dgm:spPr/>
      <dgm:t>
        <a:bodyPr/>
        <a:lstStyle/>
        <a:p>
          <a:endParaRPr lang="en-US"/>
        </a:p>
      </dgm:t>
    </dgm:pt>
    <dgm:pt modelId="{D466FE41-58D6-46D1-AE80-30CC909CD35F}" type="pres">
      <dgm:prSet presAssocID="{4305B145-CC56-4A9E-8336-A83685CC21C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974960-F249-448D-B7BA-B83B7A76DA01}" type="pres">
      <dgm:prSet presAssocID="{679AD136-C993-401C-9A6F-9BCA98E09FDB}" presName="Name9" presStyleLbl="parChTrans1D2" presStyleIdx="3" presStyleCnt="6"/>
      <dgm:spPr/>
      <dgm:t>
        <a:bodyPr/>
        <a:lstStyle/>
        <a:p>
          <a:endParaRPr lang="en-US"/>
        </a:p>
      </dgm:t>
    </dgm:pt>
    <dgm:pt modelId="{BA82E61B-E103-4C9E-8EC9-877627C6EAFF}" type="pres">
      <dgm:prSet presAssocID="{679AD136-C993-401C-9A6F-9BCA98E09FDB}" presName="connTx" presStyleLbl="parChTrans1D2" presStyleIdx="3" presStyleCnt="6"/>
      <dgm:spPr/>
      <dgm:t>
        <a:bodyPr/>
        <a:lstStyle/>
        <a:p>
          <a:endParaRPr lang="en-US"/>
        </a:p>
      </dgm:t>
    </dgm:pt>
    <dgm:pt modelId="{F6C30830-4863-46E8-A629-13A105D81F63}" type="pres">
      <dgm:prSet presAssocID="{54007436-2559-4EC0-902E-52145CC6E38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CFCAC9-0582-4914-AD9D-BF86FACA437D}" type="pres">
      <dgm:prSet presAssocID="{DEC00249-F844-43EB-AB68-A10005FF11B1}" presName="Name9" presStyleLbl="parChTrans1D2" presStyleIdx="4" presStyleCnt="6"/>
      <dgm:spPr/>
      <dgm:t>
        <a:bodyPr/>
        <a:lstStyle/>
        <a:p>
          <a:endParaRPr lang="en-US"/>
        </a:p>
      </dgm:t>
    </dgm:pt>
    <dgm:pt modelId="{70074FFF-2218-4333-9D99-C59BCB298FEA}" type="pres">
      <dgm:prSet presAssocID="{DEC00249-F844-43EB-AB68-A10005FF11B1}" presName="connTx" presStyleLbl="parChTrans1D2" presStyleIdx="4" presStyleCnt="6"/>
      <dgm:spPr/>
      <dgm:t>
        <a:bodyPr/>
        <a:lstStyle/>
        <a:p>
          <a:endParaRPr lang="en-US"/>
        </a:p>
      </dgm:t>
    </dgm:pt>
    <dgm:pt modelId="{FC737E1E-F9F3-478A-8979-C3E5D615A6EB}" type="pres">
      <dgm:prSet presAssocID="{2E7ED102-A67B-48AB-8CCD-85B32ECE755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01D142-8470-442E-B0F2-A0A6BB201C6D}" type="pres">
      <dgm:prSet presAssocID="{1624E5C8-C56A-4A8E-9115-7F7944B2E516}" presName="Name9" presStyleLbl="parChTrans1D2" presStyleIdx="5" presStyleCnt="6"/>
      <dgm:spPr/>
      <dgm:t>
        <a:bodyPr/>
        <a:lstStyle/>
        <a:p>
          <a:endParaRPr lang="en-US"/>
        </a:p>
      </dgm:t>
    </dgm:pt>
    <dgm:pt modelId="{F987BDF6-3151-4B55-8C5D-5A9B4F292AD7}" type="pres">
      <dgm:prSet presAssocID="{1624E5C8-C56A-4A8E-9115-7F7944B2E516}" presName="connTx" presStyleLbl="parChTrans1D2" presStyleIdx="5" presStyleCnt="6"/>
      <dgm:spPr/>
      <dgm:t>
        <a:bodyPr/>
        <a:lstStyle/>
        <a:p>
          <a:endParaRPr lang="en-US"/>
        </a:p>
      </dgm:t>
    </dgm:pt>
    <dgm:pt modelId="{B00DAE71-1448-41E4-A151-00B09FEEB12E}" type="pres">
      <dgm:prSet presAssocID="{61B6B5CA-B310-4010-8C6E-32FC97D17F87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FC7702-C769-4B17-B792-6280B71F15C8}" type="presOf" srcId="{C2DCA1E8-CF38-4A0E-A955-B41CE0993A08}" destId="{C3E0A51B-1496-4922-A05F-4FD4804FE693}" srcOrd="1" destOrd="0" presId="urn:microsoft.com/office/officeart/2005/8/layout/radial1"/>
    <dgm:cxn modelId="{93B1D044-59A7-40A5-B152-B772CFE4F630}" type="presOf" srcId="{679AD136-C993-401C-9A6F-9BCA98E09FDB}" destId="{BA82E61B-E103-4C9E-8EC9-877627C6EAFF}" srcOrd="1" destOrd="0" presId="urn:microsoft.com/office/officeart/2005/8/layout/radial1"/>
    <dgm:cxn modelId="{1AE48F65-4CEA-419C-8140-B06E5D5BDA8C}" type="presOf" srcId="{B9626CA7-D264-407A-9D50-71B2B849FC32}" destId="{893A65AE-8D79-4B15-BC1E-E803FACA5DD2}" srcOrd="0" destOrd="0" presId="urn:microsoft.com/office/officeart/2005/8/layout/radial1"/>
    <dgm:cxn modelId="{C81B7F1E-41C8-4C1C-8F81-E557F655AD3D}" type="presOf" srcId="{D95B933F-C1D3-46F9-B86C-0249389EB77A}" destId="{F6022AEA-3EAE-471D-90AB-71FDF4588339}" srcOrd="0" destOrd="0" presId="urn:microsoft.com/office/officeart/2005/8/layout/radial1"/>
    <dgm:cxn modelId="{DEB540C4-E3DC-4313-A8A5-9CC4FC2881C3}" type="presOf" srcId="{89B199EC-37A3-45C2-A5B7-A2471B5FB315}" destId="{DE62DDDE-F0DE-49D0-8564-9F8C39FB05CA}" srcOrd="0" destOrd="0" presId="urn:microsoft.com/office/officeart/2005/8/layout/radial1"/>
    <dgm:cxn modelId="{F2F400ED-C251-4B8F-8AC0-197FBC22C7F6}" type="presOf" srcId="{89B199EC-37A3-45C2-A5B7-A2471B5FB315}" destId="{029E8826-F3C1-44C6-B652-EFAF4AC783C0}" srcOrd="1" destOrd="0" presId="urn:microsoft.com/office/officeart/2005/8/layout/radial1"/>
    <dgm:cxn modelId="{00FFE736-B414-4A93-9A45-37981B4ACB0F}" srcId="{53902C39-3501-4DEB-AC04-922949D6ADF1}" destId="{E6FCE538-9EB4-4598-A123-8C1C2DF3F04E}" srcOrd="0" destOrd="0" parTransId="{C2DCA1E8-CF38-4A0E-A955-B41CE0993A08}" sibTransId="{51A74914-154F-4E47-A33B-3A33EF75F318}"/>
    <dgm:cxn modelId="{C6C8D742-F51C-4B8D-BDD8-0A4025F23AE5}" type="presOf" srcId="{679AD136-C993-401C-9A6F-9BCA98E09FDB}" destId="{56974960-F249-448D-B7BA-B83B7A76DA01}" srcOrd="0" destOrd="0" presId="urn:microsoft.com/office/officeart/2005/8/layout/radial1"/>
    <dgm:cxn modelId="{3AC01C42-C124-4B8D-B39A-158CAE56E7A6}" srcId="{53902C39-3501-4DEB-AC04-922949D6ADF1}" destId="{54007436-2559-4EC0-902E-52145CC6E388}" srcOrd="3" destOrd="0" parTransId="{679AD136-C993-401C-9A6F-9BCA98E09FDB}" sibTransId="{898FC139-7E2A-4D50-BFF5-DD443E2FCF72}"/>
    <dgm:cxn modelId="{45E13952-532F-4677-9A7A-3E3761E1AC4B}" type="presOf" srcId="{1624E5C8-C56A-4A8E-9115-7F7944B2E516}" destId="{B701D142-8470-442E-B0F2-A0A6BB201C6D}" srcOrd="0" destOrd="0" presId="urn:microsoft.com/office/officeart/2005/8/layout/radial1"/>
    <dgm:cxn modelId="{59FF5911-C984-4440-BE73-1732E0485B0D}" srcId="{53902C39-3501-4DEB-AC04-922949D6ADF1}" destId="{4305B145-CC56-4A9E-8336-A83685CC21C7}" srcOrd="2" destOrd="0" parTransId="{89B199EC-37A3-45C2-A5B7-A2471B5FB315}" sibTransId="{2C270F46-3E8E-4D09-812D-88A5130A04C5}"/>
    <dgm:cxn modelId="{A5FAA746-C651-4255-96EC-4DD3A9649432}" srcId="{53902C39-3501-4DEB-AC04-922949D6ADF1}" destId="{2E7ED102-A67B-48AB-8CCD-85B32ECE7559}" srcOrd="4" destOrd="0" parTransId="{DEC00249-F844-43EB-AB68-A10005FF11B1}" sibTransId="{546AC12F-8C44-4E88-B445-4FC39EA0B79B}"/>
    <dgm:cxn modelId="{51F2C07F-23A8-4902-ABF2-FB25286C0D82}" type="presOf" srcId="{61B6B5CA-B310-4010-8C6E-32FC97D17F87}" destId="{B00DAE71-1448-41E4-A151-00B09FEEB12E}" srcOrd="0" destOrd="0" presId="urn:microsoft.com/office/officeart/2005/8/layout/radial1"/>
    <dgm:cxn modelId="{7544FAC4-84FC-4549-8E80-304C419C277E}" type="presOf" srcId="{82AC251D-A7E9-4FB9-B6D9-31B96ADFBEE5}" destId="{B245DED4-CBC8-49A3-835F-5A113A13B61D}" srcOrd="0" destOrd="0" presId="urn:microsoft.com/office/officeart/2005/8/layout/radial1"/>
    <dgm:cxn modelId="{7BAD6FC0-5D34-4136-A616-246990290E29}" type="presOf" srcId="{53902C39-3501-4DEB-AC04-922949D6ADF1}" destId="{99F219ED-3504-4357-B418-0CB9DAFD1C3B}" srcOrd="0" destOrd="0" presId="urn:microsoft.com/office/officeart/2005/8/layout/radial1"/>
    <dgm:cxn modelId="{B6DE0B8C-B30C-4ED8-BDC4-CFBD321662B2}" type="presOf" srcId="{C2DCA1E8-CF38-4A0E-A955-B41CE0993A08}" destId="{3EBDA26F-16EC-4B44-A5A5-DFC9BFD8A2B1}" srcOrd="0" destOrd="0" presId="urn:microsoft.com/office/officeart/2005/8/layout/radial1"/>
    <dgm:cxn modelId="{66E64B74-A64C-4989-BC24-656313EB4547}" type="presOf" srcId="{4305B145-CC56-4A9E-8336-A83685CC21C7}" destId="{D466FE41-58D6-46D1-AE80-30CC909CD35F}" srcOrd="0" destOrd="0" presId="urn:microsoft.com/office/officeart/2005/8/layout/radial1"/>
    <dgm:cxn modelId="{09612401-E033-4B73-BAB2-3F8A5B96C500}" srcId="{D95B933F-C1D3-46F9-B86C-0249389EB77A}" destId="{53902C39-3501-4DEB-AC04-922949D6ADF1}" srcOrd="0" destOrd="0" parTransId="{138AA788-FD34-43F2-9ABB-0A2F3415317D}" sibTransId="{AD2A62E2-C3C2-4F37-8F6D-9C4125911C16}"/>
    <dgm:cxn modelId="{9B4E489E-0BED-4398-9C06-291DF13A05F6}" type="presOf" srcId="{E6FCE538-9EB4-4598-A123-8C1C2DF3F04E}" destId="{8591649D-9478-43EA-9D65-C544F7C6AE18}" srcOrd="0" destOrd="0" presId="urn:microsoft.com/office/officeart/2005/8/layout/radial1"/>
    <dgm:cxn modelId="{166FB656-8143-4667-80E3-AD636457CC4F}" srcId="{53902C39-3501-4DEB-AC04-922949D6ADF1}" destId="{61B6B5CA-B310-4010-8C6E-32FC97D17F87}" srcOrd="5" destOrd="0" parTransId="{1624E5C8-C56A-4A8E-9115-7F7944B2E516}" sibTransId="{C5ED2462-0F3C-452E-8733-C8CD2D247942}"/>
    <dgm:cxn modelId="{4FBC0185-2319-4CD2-A4E9-AE3730736B16}" type="presOf" srcId="{DEC00249-F844-43EB-AB68-A10005FF11B1}" destId="{70074FFF-2218-4333-9D99-C59BCB298FEA}" srcOrd="1" destOrd="0" presId="urn:microsoft.com/office/officeart/2005/8/layout/radial1"/>
    <dgm:cxn modelId="{27C71EAD-3A20-42E2-8988-F91785F19A92}" type="presOf" srcId="{82AC251D-A7E9-4FB9-B6D9-31B96ADFBEE5}" destId="{3C035C06-C3FC-4C70-A71F-30EA0B374B0A}" srcOrd="1" destOrd="0" presId="urn:microsoft.com/office/officeart/2005/8/layout/radial1"/>
    <dgm:cxn modelId="{6B4097FD-D0F4-4023-8BBA-622393690098}" type="presOf" srcId="{2E7ED102-A67B-48AB-8CCD-85B32ECE7559}" destId="{FC737E1E-F9F3-478A-8979-C3E5D615A6EB}" srcOrd="0" destOrd="0" presId="urn:microsoft.com/office/officeart/2005/8/layout/radial1"/>
    <dgm:cxn modelId="{D5A2D2E2-82DF-402A-8DB8-8CD66FA6C049}" srcId="{53902C39-3501-4DEB-AC04-922949D6ADF1}" destId="{B9626CA7-D264-407A-9D50-71B2B849FC32}" srcOrd="1" destOrd="0" parTransId="{82AC251D-A7E9-4FB9-B6D9-31B96ADFBEE5}" sibTransId="{E931C586-45C8-4FBE-A453-E24571E5B557}"/>
    <dgm:cxn modelId="{8F122774-528D-4C29-8E08-EF51F32399DF}" type="presOf" srcId="{1624E5C8-C56A-4A8E-9115-7F7944B2E516}" destId="{F987BDF6-3151-4B55-8C5D-5A9B4F292AD7}" srcOrd="1" destOrd="0" presId="urn:microsoft.com/office/officeart/2005/8/layout/radial1"/>
    <dgm:cxn modelId="{3DAF073A-0F28-4EB2-9116-793E7524B77B}" type="presOf" srcId="{DEC00249-F844-43EB-AB68-A10005FF11B1}" destId="{93CFCAC9-0582-4914-AD9D-BF86FACA437D}" srcOrd="0" destOrd="0" presId="urn:microsoft.com/office/officeart/2005/8/layout/radial1"/>
    <dgm:cxn modelId="{17769DF0-C315-484C-85FB-335527868104}" type="presOf" srcId="{54007436-2559-4EC0-902E-52145CC6E388}" destId="{F6C30830-4863-46E8-A629-13A105D81F63}" srcOrd="0" destOrd="0" presId="urn:microsoft.com/office/officeart/2005/8/layout/radial1"/>
    <dgm:cxn modelId="{327C0C17-861A-4867-864A-B57923053B45}" type="presParOf" srcId="{F6022AEA-3EAE-471D-90AB-71FDF4588339}" destId="{99F219ED-3504-4357-B418-0CB9DAFD1C3B}" srcOrd="0" destOrd="0" presId="urn:microsoft.com/office/officeart/2005/8/layout/radial1"/>
    <dgm:cxn modelId="{DD367C05-611D-4C04-8F15-1D51D97FE64D}" type="presParOf" srcId="{F6022AEA-3EAE-471D-90AB-71FDF4588339}" destId="{3EBDA26F-16EC-4B44-A5A5-DFC9BFD8A2B1}" srcOrd="1" destOrd="0" presId="urn:microsoft.com/office/officeart/2005/8/layout/radial1"/>
    <dgm:cxn modelId="{F27C5143-5430-48E4-BE64-D78A4048E72E}" type="presParOf" srcId="{3EBDA26F-16EC-4B44-A5A5-DFC9BFD8A2B1}" destId="{C3E0A51B-1496-4922-A05F-4FD4804FE693}" srcOrd="0" destOrd="0" presId="urn:microsoft.com/office/officeart/2005/8/layout/radial1"/>
    <dgm:cxn modelId="{9C090019-C846-40C1-B8DF-787AE6E7CC9F}" type="presParOf" srcId="{F6022AEA-3EAE-471D-90AB-71FDF4588339}" destId="{8591649D-9478-43EA-9D65-C544F7C6AE18}" srcOrd="2" destOrd="0" presId="urn:microsoft.com/office/officeart/2005/8/layout/radial1"/>
    <dgm:cxn modelId="{62DA8BD4-AA8F-411E-AA20-3BE251E901C0}" type="presParOf" srcId="{F6022AEA-3EAE-471D-90AB-71FDF4588339}" destId="{B245DED4-CBC8-49A3-835F-5A113A13B61D}" srcOrd="3" destOrd="0" presId="urn:microsoft.com/office/officeart/2005/8/layout/radial1"/>
    <dgm:cxn modelId="{295B8745-067C-4781-BD31-4B4A66F4FC77}" type="presParOf" srcId="{B245DED4-CBC8-49A3-835F-5A113A13B61D}" destId="{3C035C06-C3FC-4C70-A71F-30EA0B374B0A}" srcOrd="0" destOrd="0" presId="urn:microsoft.com/office/officeart/2005/8/layout/radial1"/>
    <dgm:cxn modelId="{02BA893C-6E4D-44EA-B9B2-7759ED7A3C8E}" type="presParOf" srcId="{F6022AEA-3EAE-471D-90AB-71FDF4588339}" destId="{893A65AE-8D79-4B15-BC1E-E803FACA5DD2}" srcOrd="4" destOrd="0" presId="urn:microsoft.com/office/officeart/2005/8/layout/radial1"/>
    <dgm:cxn modelId="{0B0FAE28-F158-4A19-8D9B-4D7F2FAB830C}" type="presParOf" srcId="{F6022AEA-3EAE-471D-90AB-71FDF4588339}" destId="{DE62DDDE-F0DE-49D0-8564-9F8C39FB05CA}" srcOrd="5" destOrd="0" presId="urn:microsoft.com/office/officeart/2005/8/layout/radial1"/>
    <dgm:cxn modelId="{6EB577AA-EB2E-4AFE-A7C2-2161246928B1}" type="presParOf" srcId="{DE62DDDE-F0DE-49D0-8564-9F8C39FB05CA}" destId="{029E8826-F3C1-44C6-B652-EFAF4AC783C0}" srcOrd="0" destOrd="0" presId="urn:microsoft.com/office/officeart/2005/8/layout/radial1"/>
    <dgm:cxn modelId="{6F4A514F-CB7F-4FD2-AB80-2C124E782393}" type="presParOf" srcId="{F6022AEA-3EAE-471D-90AB-71FDF4588339}" destId="{D466FE41-58D6-46D1-AE80-30CC909CD35F}" srcOrd="6" destOrd="0" presId="urn:microsoft.com/office/officeart/2005/8/layout/radial1"/>
    <dgm:cxn modelId="{874586EF-08A6-44D6-B07D-636606D03E7B}" type="presParOf" srcId="{F6022AEA-3EAE-471D-90AB-71FDF4588339}" destId="{56974960-F249-448D-B7BA-B83B7A76DA01}" srcOrd="7" destOrd="0" presId="urn:microsoft.com/office/officeart/2005/8/layout/radial1"/>
    <dgm:cxn modelId="{959600FD-0AA7-488D-A07B-6568391121EB}" type="presParOf" srcId="{56974960-F249-448D-B7BA-B83B7A76DA01}" destId="{BA82E61B-E103-4C9E-8EC9-877627C6EAFF}" srcOrd="0" destOrd="0" presId="urn:microsoft.com/office/officeart/2005/8/layout/radial1"/>
    <dgm:cxn modelId="{5DEF064B-4CCF-4F3E-8479-5CBC36B634E9}" type="presParOf" srcId="{F6022AEA-3EAE-471D-90AB-71FDF4588339}" destId="{F6C30830-4863-46E8-A629-13A105D81F63}" srcOrd="8" destOrd="0" presId="urn:microsoft.com/office/officeart/2005/8/layout/radial1"/>
    <dgm:cxn modelId="{0136F3ED-A6B7-47A6-BF64-5FD1439B3C16}" type="presParOf" srcId="{F6022AEA-3EAE-471D-90AB-71FDF4588339}" destId="{93CFCAC9-0582-4914-AD9D-BF86FACA437D}" srcOrd="9" destOrd="0" presId="urn:microsoft.com/office/officeart/2005/8/layout/radial1"/>
    <dgm:cxn modelId="{DE44EC78-4A2E-462B-A36C-58093B456D7E}" type="presParOf" srcId="{93CFCAC9-0582-4914-AD9D-BF86FACA437D}" destId="{70074FFF-2218-4333-9D99-C59BCB298FEA}" srcOrd="0" destOrd="0" presId="urn:microsoft.com/office/officeart/2005/8/layout/radial1"/>
    <dgm:cxn modelId="{53BFB6EA-2583-4348-8E61-204962D43CD8}" type="presParOf" srcId="{F6022AEA-3EAE-471D-90AB-71FDF4588339}" destId="{FC737E1E-F9F3-478A-8979-C3E5D615A6EB}" srcOrd="10" destOrd="0" presId="urn:microsoft.com/office/officeart/2005/8/layout/radial1"/>
    <dgm:cxn modelId="{3F441349-81B8-415D-B7D1-489066072879}" type="presParOf" srcId="{F6022AEA-3EAE-471D-90AB-71FDF4588339}" destId="{B701D142-8470-442E-B0F2-A0A6BB201C6D}" srcOrd="11" destOrd="0" presId="urn:microsoft.com/office/officeart/2005/8/layout/radial1"/>
    <dgm:cxn modelId="{C621B86F-BE9B-432E-9B3B-139CB0F03AF2}" type="presParOf" srcId="{B701D142-8470-442E-B0F2-A0A6BB201C6D}" destId="{F987BDF6-3151-4B55-8C5D-5A9B4F292AD7}" srcOrd="0" destOrd="0" presId="urn:microsoft.com/office/officeart/2005/8/layout/radial1"/>
    <dgm:cxn modelId="{AD18B14D-7851-4B7F-8521-B5B29F90E9AC}" type="presParOf" srcId="{F6022AEA-3EAE-471D-90AB-71FDF4588339}" destId="{B00DAE71-1448-41E4-A151-00B09FEEB12E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F219ED-3504-4357-B418-0CB9DAFD1C3B}">
      <dsp:nvSpPr>
        <dsp:cNvPr id="0" name=""/>
        <dsp:cNvSpPr/>
      </dsp:nvSpPr>
      <dsp:spPr>
        <a:xfrm>
          <a:off x="4313477" y="2226444"/>
          <a:ext cx="1692269" cy="1692269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900" kern="1200" dirty="0"/>
        </a:p>
      </dsp:txBody>
      <dsp:txXfrm>
        <a:off x="4561304" y="2474271"/>
        <a:ext cx="1196615" cy="1196615"/>
      </dsp:txXfrm>
    </dsp:sp>
    <dsp:sp modelId="{3EBDA26F-16EC-4B44-A5A5-DFC9BFD8A2B1}">
      <dsp:nvSpPr>
        <dsp:cNvPr id="0" name=""/>
        <dsp:cNvSpPr/>
      </dsp:nvSpPr>
      <dsp:spPr>
        <a:xfrm rot="16200000">
          <a:off x="4904455" y="1956528"/>
          <a:ext cx="510312" cy="29518"/>
        </a:xfrm>
        <a:custGeom>
          <a:avLst/>
          <a:gdLst/>
          <a:ahLst/>
          <a:cxnLst/>
          <a:rect l="0" t="0" r="0" b="0"/>
          <a:pathLst>
            <a:path>
              <a:moveTo>
                <a:pt x="0" y="14759"/>
              </a:moveTo>
              <a:lnTo>
                <a:pt x="510312" y="14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146854" y="1958530"/>
        <a:ext cx="25515" cy="25515"/>
      </dsp:txXfrm>
    </dsp:sp>
    <dsp:sp modelId="{8591649D-9478-43EA-9D65-C544F7C6AE18}">
      <dsp:nvSpPr>
        <dsp:cNvPr id="0" name=""/>
        <dsp:cNvSpPr/>
      </dsp:nvSpPr>
      <dsp:spPr>
        <a:xfrm>
          <a:off x="4313477" y="23862"/>
          <a:ext cx="1692269" cy="1692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জন্ম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১৮৬১ ৭ই মে</a:t>
          </a:r>
          <a:endParaRPr lang="en-US" sz="2400" kern="1200" dirty="0" smtClean="0"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 dirty="0"/>
        </a:p>
      </dsp:txBody>
      <dsp:txXfrm>
        <a:off x="4561304" y="271689"/>
        <a:ext cx="1196615" cy="1196615"/>
      </dsp:txXfrm>
    </dsp:sp>
    <dsp:sp modelId="{B245DED4-CBC8-49A3-835F-5A113A13B61D}">
      <dsp:nvSpPr>
        <dsp:cNvPr id="0" name=""/>
        <dsp:cNvSpPr/>
      </dsp:nvSpPr>
      <dsp:spPr>
        <a:xfrm rot="19800000">
          <a:off x="5858201" y="2507174"/>
          <a:ext cx="510312" cy="29518"/>
        </a:xfrm>
        <a:custGeom>
          <a:avLst/>
          <a:gdLst/>
          <a:ahLst/>
          <a:cxnLst/>
          <a:rect l="0" t="0" r="0" b="0"/>
          <a:pathLst>
            <a:path>
              <a:moveTo>
                <a:pt x="0" y="14759"/>
              </a:moveTo>
              <a:lnTo>
                <a:pt x="510312" y="14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100600" y="2509175"/>
        <a:ext cx="25515" cy="25515"/>
      </dsp:txXfrm>
    </dsp:sp>
    <dsp:sp modelId="{893A65AE-8D79-4B15-BC1E-E803FACA5DD2}">
      <dsp:nvSpPr>
        <dsp:cNvPr id="0" name=""/>
        <dsp:cNvSpPr/>
      </dsp:nvSpPr>
      <dsp:spPr>
        <a:xfrm>
          <a:off x="6220968" y="1125153"/>
          <a:ext cx="1692269" cy="1692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মৃতঃ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১৯৪১ ৭ই আগস্ট 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468795" y="1372980"/>
        <a:ext cx="1196615" cy="1196615"/>
      </dsp:txXfrm>
    </dsp:sp>
    <dsp:sp modelId="{DE62DDDE-F0DE-49D0-8564-9F8C39FB05CA}">
      <dsp:nvSpPr>
        <dsp:cNvPr id="0" name=""/>
        <dsp:cNvSpPr/>
      </dsp:nvSpPr>
      <dsp:spPr>
        <a:xfrm rot="1800000">
          <a:off x="5858201" y="3608465"/>
          <a:ext cx="510312" cy="29518"/>
        </a:xfrm>
        <a:custGeom>
          <a:avLst/>
          <a:gdLst/>
          <a:ahLst/>
          <a:cxnLst/>
          <a:rect l="0" t="0" r="0" b="0"/>
          <a:pathLst>
            <a:path>
              <a:moveTo>
                <a:pt x="0" y="14759"/>
              </a:moveTo>
              <a:lnTo>
                <a:pt x="510312" y="14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100600" y="3610466"/>
        <a:ext cx="25515" cy="25515"/>
      </dsp:txXfrm>
    </dsp:sp>
    <dsp:sp modelId="{D466FE41-58D6-46D1-AE80-30CC909CD35F}">
      <dsp:nvSpPr>
        <dsp:cNvPr id="0" name=""/>
        <dsp:cNvSpPr/>
      </dsp:nvSpPr>
      <dsp:spPr>
        <a:xfrm>
          <a:off x="6220968" y="3327735"/>
          <a:ext cx="1692269" cy="1692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b="1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কবি, সাহিতি্যক, চিন্তাবিদ,শিক্ষাবিদ, সুরকার, গীতিকার, নাট্যকার, নাট্যপ্রযোজক, অভিনেতা। </a:t>
          </a:r>
          <a:endParaRPr lang="en-US" sz="1600" b="1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468795" y="3575562"/>
        <a:ext cx="1196615" cy="1196615"/>
      </dsp:txXfrm>
    </dsp:sp>
    <dsp:sp modelId="{56974960-F249-448D-B7BA-B83B7A76DA01}">
      <dsp:nvSpPr>
        <dsp:cNvPr id="0" name=""/>
        <dsp:cNvSpPr/>
      </dsp:nvSpPr>
      <dsp:spPr>
        <a:xfrm rot="5400000">
          <a:off x="4904455" y="4159110"/>
          <a:ext cx="510312" cy="29518"/>
        </a:xfrm>
        <a:custGeom>
          <a:avLst/>
          <a:gdLst/>
          <a:ahLst/>
          <a:cxnLst/>
          <a:rect l="0" t="0" r="0" b="0"/>
          <a:pathLst>
            <a:path>
              <a:moveTo>
                <a:pt x="0" y="14759"/>
              </a:moveTo>
              <a:lnTo>
                <a:pt x="510312" y="14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146854" y="4161112"/>
        <a:ext cx="25515" cy="25515"/>
      </dsp:txXfrm>
    </dsp:sp>
    <dsp:sp modelId="{F6C30830-4863-46E8-A629-13A105D81F63}">
      <dsp:nvSpPr>
        <dsp:cNvPr id="0" name=""/>
        <dsp:cNvSpPr/>
      </dsp:nvSpPr>
      <dsp:spPr>
        <a:xfrm>
          <a:off x="4313477" y="4429025"/>
          <a:ext cx="1692269" cy="1692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9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কাব্য ছতগল্প, উপন্যাস, নাটক, প্রবন্ধ ও সঙ্গীত </a:t>
          </a:r>
          <a:endParaRPr lang="en-US" sz="19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561304" y="4676852"/>
        <a:ext cx="1196615" cy="1196615"/>
      </dsp:txXfrm>
    </dsp:sp>
    <dsp:sp modelId="{93CFCAC9-0582-4914-AD9D-BF86FACA437D}">
      <dsp:nvSpPr>
        <dsp:cNvPr id="0" name=""/>
        <dsp:cNvSpPr/>
      </dsp:nvSpPr>
      <dsp:spPr>
        <a:xfrm rot="9000000">
          <a:off x="3950710" y="3608465"/>
          <a:ext cx="510312" cy="29518"/>
        </a:xfrm>
        <a:custGeom>
          <a:avLst/>
          <a:gdLst/>
          <a:ahLst/>
          <a:cxnLst/>
          <a:rect l="0" t="0" r="0" b="0"/>
          <a:pathLst>
            <a:path>
              <a:moveTo>
                <a:pt x="0" y="14759"/>
              </a:moveTo>
              <a:lnTo>
                <a:pt x="510312" y="14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193108" y="3610466"/>
        <a:ext cx="25515" cy="25515"/>
      </dsp:txXfrm>
    </dsp:sp>
    <dsp:sp modelId="{FC737E1E-F9F3-478A-8979-C3E5D615A6EB}">
      <dsp:nvSpPr>
        <dsp:cNvPr id="0" name=""/>
        <dsp:cNvSpPr/>
      </dsp:nvSpPr>
      <dsp:spPr>
        <a:xfrm>
          <a:off x="2405985" y="3327735"/>
          <a:ext cx="1692269" cy="1692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9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শ্রীনিকেতন ও বিশ্বভারতী </a:t>
          </a:r>
          <a:endParaRPr lang="en-US" sz="19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653812" y="3575562"/>
        <a:ext cx="1196615" cy="1196615"/>
      </dsp:txXfrm>
    </dsp:sp>
    <dsp:sp modelId="{B701D142-8470-442E-B0F2-A0A6BB201C6D}">
      <dsp:nvSpPr>
        <dsp:cNvPr id="0" name=""/>
        <dsp:cNvSpPr/>
      </dsp:nvSpPr>
      <dsp:spPr>
        <a:xfrm rot="12600000">
          <a:off x="3950710" y="2507174"/>
          <a:ext cx="510312" cy="29518"/>
        </a:xfrm>
        <a:custGeom>
          <a:avLst/>
          <a:gdLst/>
          <a:ahLst/>
          <a:cxnLst/>
          <a:rect l="0" t="0" r="0" b="0"/>
          <a:pathLst>
            <a:path>
              <a:moveTo>
                <a:pt x="0" y="14759"/>
              </a:moveTo>
              <a:lnTo>
                <a:pt x="510312" y="14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193108" y="2509175"/>
        <a:ext cx="25515" cy="25515"/>
      </dsp:txXfrm>
    </dsp:sp>
    <dsp:sp modelId="{B00DAE71-1448-41E4-A151-00B09FEEB12E}">
      <dsp:nvSpPr>
        <dsp:cNvPr id="0" name=""/>
        <dsp:cNvSpPr/>
      </dsp:nvSpPr>
      <dsp:spPr>
        <a:xfrm>
          <a:off x="2405985" y="1125153"/>
          <a:ext cx="1692269" cy="16922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9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এশীয়দের মধ্যে তিনি নীবেল পুরস্কার পান।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9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গীটাঞ্জলী </a:t>
          </a:r>
          <a:endParaRPr lang="en-US" sz="19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653812" y="1372980"/>
        <a:ext cx="1196615" cy="1196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54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8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6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6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858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4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6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12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9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9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43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595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61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910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53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52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828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0370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0674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6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9719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958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0374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8615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665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7423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2979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8673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97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6201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5664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3835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047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859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018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170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3324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6816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3063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3930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7775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335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8539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0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F1596-12CB-40D4-AA84-9EEA37073688}" type="datetimeFigureOut">
              <a:rPr lang="en-US" smtClean="0"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4EBB7-E59F-43F8-AD97-5DDD03ACD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05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44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39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B2E6D-4DC2-4A92-A015-98D75F99278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75D87-F40C-4EFD-B2C7-A504596905F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20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576" y="1726437"/>
            <a:ext cx="5101319" cy="4349949"/>
          </a:xfrm>
          <a:prstGeom prst="cloudCallout">
            <a:avLst/>
          </a:prstGeom>
          <a:ln w="63500" cap="rnd">
            <a:solidFill>
              <a:srgbClr val="00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843819" y="131661"/>
            <a:ext cx="6622910" cy="156966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b="1" i="1" dirty="0" smtClean="0">
                <a:solidFill>
                  <a:srgbClr val="3000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শুভেচ্ছা</a:t>
            </a:r>
            <a:endParaRPr lang="en-US" sz="9600" b="1" i="1" dirty="0">
              <a:solidFill>
                <a:srgbClr val="3000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37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1427" y="1748768"/>
            <a:ext cx="7855425" cy="4868237"/>
          </a:xfrm>
          <a:noFill/>
          <a:ln w="57150"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bn-BD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মোঃ মামুন –অর- রশিদ</a:t>
            </a:r>
            <a: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(কম্পিউটার)  </a:t>
            </a:r>
            <a:b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কলমু ডাঙ্গা বালিকা উচ্চ বিদ্যালয়</a:t>
            </a:r>
            <a:b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সাপাহার, নওগাঁ</a:t>
            </a:r>
            <a:b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নং- ০১৭২৪৩৯৯৮১৬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852" y="1748767"/>
            <a:ext cx="4024356" cy="48682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06224" y="149037"/>
            <a:ext cx="58935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1200" dirty="0"/>
          </a:p>
        </p:txBody>
      </p:sp>
      <p:sp>
        <p:nvSpPr>
          <p:cNvPr id="4" name="Down Arrow 3"/>
          <p:cNvSpPr/>
          <p:nvPr/>
        </p:nvSpPr>
        <p:spPr>
          <a:xfrm>
            <a:off x="4344969" y="1077382"/>
            <a:ext cx="816023" cy="671386"/>
          </a:xfrm>
          <a:prstGeom prst="downArrow">
            <a:avLst>
              <a:gd name="adj1" fmla="val 19239"/>
              <a:gd name="adj2" fmla="val 45934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31878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5870" y="1776595"/>
            <a:ext cx="8839200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0"/>
              </a:lnSpc>
            </a:pPr>
            <a:r>
              <a:rPr lang="bn-BD" sz="8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  </a:t>
            </a:r>
          </a:p>
          <a:p>
            <a:pPr>
              <a:lnSpc>
                <a:spcPts val="6000"/>
              </a:lnSpc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		বিষয়ঃ বাংলা ১ম পত্র  </a:t>
            </a:r>
            <a:endParaRPr lang="bn-BD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ts val="6000"/>
              </a:lnSpc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		গল্পঃ বলাই </a:t>
            </a:r>
            <a:endParaRPr lang="bn-BD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ts val="6000"/>
              </a:lnSpc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		পাঠঃ  লেখক পরিচিতি </a:t>
            </a:r>
          </a:p>
          <a:p>
            <a:pPr>
              <a:lnSpc>
                <a:spcPts val="6000"/>
              </a:lnSpc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		সময়ঃ 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</a:p>
          <a:p>
            <a:pPr>
              <a:lnSpc>
                <a:spcPts val="6000"/>
              </a:lnSpc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		তারিখঃ০৪/০১/১৪</a:t>
            </a:r>
            <a:r>
              <a:rPr lang="bn-BD" sz="5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r>
              <a:rPr lang="bn-BD" sz="5400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90299" y="269122"/>
            <a:ext cx="497604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80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পাঠ পারিচিতিঃ</a:t>
            </a:r>
          </a:p>
        </p:txBody>
      </p:sp>
    </p:spTree>
    <p:extLst>
      <p:ext uri="{BB962C8B-B14F-4D97-AF65-F5344CB8AC3E}">
        <p14:creationId xmlns:p14="http://schemas.microsoft.com/office/powerpoint/2010/main" val="153083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03" y="146713"/>
            <a:ext cx="4808561" cy="32154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268" y="146713"/>
            <a:ext cx="4912849" cy="32154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03" y="3908400"/>
            <a:ext cx="4808561" cy="23244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18498" y="3523679"/>
            <a:ext cx="2574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শিমল গাছ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3890" y="3450623"/>
            <a:ext cx="2532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ঝাউ গাছ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89657" y="6273225"/>
            <a:ext cx="2996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রাত্রে শিমল গাছ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3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FFC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895" y="4168773"/>
            <a:ext cx="11352628" cy="15696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বলাই গল্পের লেখক পরিচিতি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2015" y="1203078"/>
            <a:ext cx="7723164" cy="147732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 </a:t>
            </a:r>
          </a:p>
          <a:p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 rot="10800000">
            <a:off x="5774785" y="2768565"/>
            <a:ext cx="337625" cy="1223889"/>
          </a:xfrm>
          <a:prstGeom prst="triangle">
            <a:avLst/>
          </a:prstGeom>
          <a:pattFill prst="pct90">
            <a:fgClr>
              <a:schemeClr val="tx1"/>
            </a:fgClr>
            <a:bgClr>
              <a:schemeClr val="tx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8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716" y="1535477"/>
            <a:ext cx="1179166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</a:t>
            </a:r>
            <a:r>
              <a:rPr lang="bn-BD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শিক্ষার্থীরা---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লেখকের জন্ম ও মৃতঃ তারিখ বলতে পারবে- 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তিনি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একাধারে কী,কী গুনের অধিকারি ছিলেন তা বলতে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পারবে-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লেখকের 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 জীবন সম্পর্কে বলতে পারবে- 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endParaRPr lang="bn-BD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30607" y="227385"/>
            <a:ext cx="278901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66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BD" sz="6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6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8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5338" y="2238836"/>
            <a:ext cx="2891422" cy="3193067"/>
            <a:chOff x="575338" y="2238836"/>
            <a:chExt cx="2891422" cy="319306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338" y="2238836"/>
              <a:ext cx="2891422" cy="319306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167206" y="2765166"/>
              <a:ext cx="1680444" cy="366709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658522" y="2234155"/>
            <a:ext cx="3111810" cy="3189707"/>
            <a:chOff x="3658522" y="2234155"/>
            <a:chExt cx="3111810" cy="318970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8522" y="2234155"/>
              <a:ext cx="3111810" cy="318970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155365" y="4826794"/>
              <a:ext cx="2280602" cy="38615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962094" y="2270826"/>
            <a:ext cx="3710455" cy="3161077"/>
            <a:chOff x="5404513" y="615214"/>
            <a:chExt cx="2041773" cy="25908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513" y="615214"/>
              <a:ext cx="1992574" cy="2590802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590190" y="2376392"/>
              <a:ext cx="1856096" cy="42361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400" dirty="0" smtClean="0">
                  <a:solidFill>
                    <a:srgbClr val="00FF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কৈশোরক </a:t>
              </a:r>
              <a:endParaRPr lang="en-US" dirty="0">
                <a:solidFill>
                  <a:srgbClr val="00FFFF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791570" y="504967"/>
            <a:ext cx="10426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গুলো লক্ষ কর এবং প্রশ্নটির উত্তর দাওঃ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58591" y="5431903"/>
            <a:ext cx="84741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বই গুলো লেখক কে ?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2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46000">
              <a:schemeClr val="accent4">
                <a:lumMod val="95000"/>
                <a:lumOff val="5000"/>
              </a:schemeClr>
            </a:gs>
            <a:gs pos="100000">
              <a:schemeClr val="accent4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31057" y="450376"/>
            <a:ext cx="2552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01003" y="2538484"/>
            <a:ext cx="907576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 ঠাকুর </a:t>
            </a:r>
            <a:endParaRPr lang="en-US" sz="13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45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009317669"/>
              </p:ext>
            </p:extLst>
          </p:nvPr>
        </p:nvGraphicFramePr>
        <p:xfrm>
          <a:off x="1281373" y="596836"/>
          <a:ext cx="10319224" cy="6145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4552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F219ED-3504-4357-B418-0CB9DAFD1C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99F219ED-3504-4357-B418-0CB9DAFD1C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99F219ED-3504-4357-B418-0CB9DAFD1C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BDA26F-16EC-4B44-A5A5-DFC9BFD8A2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3EBDA26F-16EC-4B44-A5A5-DFC9BFD8A2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3EBDA26F-16EC-4B44-A5A5-DFC9BFD8A2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91649D-9478-43EA-9D65-C544F7C6AE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dgm id="{8591649D-9478-43EA-9D65-C544F7C6AE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dgm id="{8591649D-9478-43EA-9D65-C544F7C6AE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45DED4-CBC8-49A3-835F-5A113A13B6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B245DED4-CBC8-49A3-835F-5A113A13B6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B245DED4-CBC8-49A3-835F-5A113A13B6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3A65AE-8D79-4B15-BC1E-E803FACA5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893A65AE-8D79-4B15-BC1E-E803FACA5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893A65AE-8D79-4B15-BC1E-E803FACA5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62DDDE-F0DE-49D0-8564-9F8C39FB0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graphicEl>
                                              <a:dgm id="{DE62DDDE-F0DE-49D0-8564-9F8C39FB0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graphicEl>
                                              <a:dgm id="{DE62DDDE-F0DE-49D0-8564-9F8C39FB0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466FE41-58D6-46D1-AE80-30CC909CD3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D466FE41-58D6-46D1-AE80-30CC909CD3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graphicEl>
                                              <a:dgm id="{D466FE41-58D6-46D1-AE80-30CC909CD3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6974960-F249-448D-B7BA-B83B7A76DA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56974960-F249-448D-B7BA-B83B7A76DA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56974960-F249-448D-B7BA-B83B7A76DA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6C30830-4863-46E8-A629-13A105D81F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F6C30830-4863-46E8-A629-13A105D81F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F6C30830-4863-46E8-A629-13A105D81F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CFCAC9-0582-4914-AD9D-BF86FACA43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dgm id="{93CFCAC9-0582-4914-AD9D-BF86FACA43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>
                                            <p:graphicEl>
                                              <a:dgm id="{93CFCAC9-0582-4914-AD9D-BF86FACA43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C737E1E-F9F3-478A-8979-C3E5D615A6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FC737E1E-F9F3-478A-8979-C3E5D615A6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dgm id="{FC737E1E-F9F3-478A-8979-C3E5D615A6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701D142-8470-442E-B0F2-A0A6BB201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B701D142-8470-442E-B0F2-A0A6BB201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B701D142-8470-442E-B0F2-A0A6BB201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00DAE71-1448-41E4-A151-00B09FEEB1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graphicEl>
                                              <a:dgm id="{B00DAE71-1448-41E4-A151-00B09FEEB1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dgm id="{B00DAE71-1448-41E4-A151-00B09FEEB1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6245" y="2956945"/>
            <a:ext cx="112457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রবীন্দ্র নাথ ঠাকুর কত সালে জন্ম </a:t>
            </a:r>
            <a:r>
              <a:rPr lang="bn-BD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গ্রহন  ও </a:t>
            </a:r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মৃতঃ বরন করেন ?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8789" y="315570"/>
            <a:ext cx="63726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কাজঃ 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 সময়- ২ মিনিট)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0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9236" y="354842"/>
            <a:ext cx="46675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 </a:t>
            </a:r>
            <a:endParaRPr lang="en-US" sz="13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2138" y="2470245"/>
            <a:ext cx="114095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জন্মঃ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১৮৬১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সালে ৭ই মে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২৫ শে বৈশাখ, ১২৬৮ বঙ্গাব্দ) </a:t>
            </a:r>
            <a:endParaRPr lang="bn-BD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মৃতঃ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১৯৪১ সালে ৭ই আগস্ট ( ২২শে শ্রাবন ১৩৪৮ 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বঙ্গাব্দ)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497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7106" y="2715904"/>
            <a:ext cx="106725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তিনি একাধারে কী,কী প্রতিভার অধিকারী ছিলেন ?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48418" y="805218"/>
            <a:ext cx="7496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কাজঃ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 মিনিট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93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5627" y="2898409"/>
            <a:ext cx="11272516" cy="1754326"/>
          </a:xfrm>
          <a:prstGeom prst="rect">
            <a:avLst/>
          </a:prstGeom>
          <a:noFill/>
          <a:ln w="762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কবি,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সাহিত্যিক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, চিন্তাবিদ,শিক্ষাবিদ, সুরকার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lvl="0"/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গীতিকার, নাট্যকার, নাট্যপ্রযোজক, অভিনেতা।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0990" y="161365"/>
            <a:ext cx="4616156" cy="213904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BD" sz="115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bn-BD" sz="8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8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548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1" y="3398293"/>
            <a:ext cx="10954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 ক্ষেত্রে রবীন্দ্রনাথ ঠাকুর এর অবদান কী?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41176" y="409432"/>
            <a:ext cx="90184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 সময়ঃ ৫ মিনিট )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71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5627" y="2898409"/>
            <a:ext cx="11272516" cy="1446550"/>
          </a:xfrm>
          <a:prstGeom prst="rect">
            <a:avLst/>
          </a:prstGeom>
          <a:noFill/>
          <a:ln w="762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শ্রীনিকেতন ও বিশ্বভারতীর মতো প্রতিষ্ঠান গড়ে তিনি শিক্ষায় নতুন ধারা সৃষ্টি করেন। </a:t>
            </a:r>
            <a:endParaRPr lang="en-US" sz="4400" b="1" dirty="0">
              <a:solidFill>
                <a:schemeClr val="accent6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0990" y="161365"/>
            <a:ext cx="4616156" cy="213904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BD" sz="115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bn-BD" sz="8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8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67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4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7260" y="3179660"/>
            <a:ext cx="97308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রবীন্দ্রনাথের শিক্ষা জীবন কেমন ছিল ?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1835" y="806824"/>
            <a:ext cx="76737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(সময়ঃ ৩ মিনিট)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27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5627" y="2898409"/>
            <a:ext cx="11272516" cy="1446550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তিনি নিয়মিত ভাবে স্কুলে প্রাতিষ্ঠানিক শিক্ষা লাভ করেন নী।  তিনি প্রথমে পারিবারিক মক্তবে শিক্ষা জীবন শুরু করেন। </a:t>
            </a:r>
            <a:endParaRPr lang="en-US" sz="4400" b="1" dirty="0">
              <a:solidFill>
                <a:schemeClr val="accent6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0990" y="161365"/>
            <a:ext cx="4616156" cy="213904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bn-BD" sz="115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bn-BD" sz="8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8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86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871" y="1572299"/>
            <a:ext cx="11689976" cy="4982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bn-BD" sz="3600" b="1" dirty="0" smtClean="0">
                <a:solidFill>
                  <a:srgbClr val="0000FF"/>
                </a:solidFill>
              </a:rPr>
              <a:t>১। </a:t>
            </a:r>
            <a:r>
              <a:rPr lang="bn-BD" sz="3600" b="1" dirty="0" smtClean="0">
                <a:solidFill>
                  <a:srgbClr val="0000FF"/>
                </a:solidFill>
              </a:rPr>
              <a:t>রবীন্দ্রনাথ কত সালে ব্যরিস্টারি পড়তে বিলেতে গিয়েছিলেন?</a:t>
            </a:r>
            <a:endParaRPr lang="bn-BD" sz="3600" b="1" dirty="0" smtClean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 smtClean="0">
                <a:solidFill>
                  <a:srgbClr val="0000FF"/>
                </a:solidFill>
              </a:rPr>
              <a:t>(ক) </a:t>
            </a:r>
            <a:r>
              <a:rPr lang="bn-BD" sz="3600" b="1" dirty="0" smtClean="0">
                <a:solidFill>
                  <a:srgbClr val="0000FF"/>
                </a:solidFill>
              </a:rPr>
              <a:t>১২ বছর (খ</a:t>
            </a:r>
            <a:r>
              <a:rPr lang="bn-BD" sz="3600" b="1" dirty="0" smtClean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১৫ বছর (গ</a:t>
            </a:r>
            <a:r>
              <a:rPr lang="bn-BD" sz="3600" b="1" dirty="0" smtClean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১৭ বছর (ঘ</a:t>
            </a:r>
            <a:r>
              <a:rPr lang="bn-BD" sz="3600" b="1" dirty="0" smtClean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১৯ বছর </a:t>
            </a:r>
            <a:endParaRPr lang="bn-BD" sz="3600" b="1" dirty="0" smtClean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 smtClean="0">
                <a:solidFill>
                  <a:srgbClr val="0000FF"/>
                </a:solidFill>
              </a:rPr>
              <a:t>২। </a:t>
            </a:r>
            <a:r>
              <a:rPr lang="bn-BD" sz="3600" b="1" dirty="0" smtClean="0">
                <a:solidFill>
                  <a:srgbClr val="0000FF"/>
                </a:solidFill>
              </a:rPr>
              <a:t>তিনি কোথায় জন্ম গ্রহন করেন ?</a:t>
            </a:r>
            <a:endParaRPr lang="bn-BD" sz="3600" b="1" dirty="0" smtClean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 smtClean="0">
                <a:solidFill>
                  <a:srgbClr val="0000FF"/>
                </a:solidFill>
              </a:rPr>
              <a:t>(ক) </a:t>
            </a:r>
            <a:r>
              <a:rPr lang="bn-BD" sz="3600" b="1" dirty="0" smtClean="0">
                <a:solidFill>
                  <a:srgbClr val="0000FF"/>
                </a:solidFill>
              </a:rPr>
              <a:t>ঢাকায় (খ</a:t>
            </a:r>
            <a:r>
              <a:rPr lang="bn-BD" sz="3600" b="1" dirty="0" smtClean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বরিশালে (গ</a:t>
            </a:r>
            <a:r>
              <a:rPr lang="bn-BD" sz="3600" b="1" dirty="0" smtClean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দিল্লীতে (ঘ</a:t>
            </a:r>
            <a:r>
              <a:rPr lang="bn-BD" sz="3600" b="1" dirty="0" smtClean="0">
                <a:solidFill>
                  <a:srgbClr val="0000FF"/>
                </a:solidFill>
              </a:rPr>
              <a:t>) </a:t>
            </a:r>
            <a:r>
              <a:rPr lang="bn-BD" sz="3600" b="1" dirty="0" smtClean="0">
                <a:solidFill>
                  <a:srgbClr val="0000FF"/>
                </a:solidFill>
              </a:rPr>
              <a:t>কলকাতায় </a:t>
            </a:r>
            <a:endParaRPr lang="bn-BD" sz="3600" b="1" dirty="0" smtClean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 smtClean="0">
                <a:solidFill>
                  <a:srgbClr val="0000FF"/>
                </a:solidFill>
              </a:rPr>
              <a:t>৩। </a:t>
            </a:r>
            <a:r>
              <a:rPr lang="bn-BD" sz="3600" b="1" dirty="0" smtClean="0">
                <a:solidFill>
                  <a:srgbClr val="0000FF"/>
                </a:solidFill>
              </a:rPr>
              <a:t>তিনি অসামান্য অবদান রাখেন- </a:t>
            </a:r>
            <a:endParaRPr lang="bn-BD" sz="3600" b="1" dirty="0" smtClean="0">
              <a:solidFill>
                <a:srgbClr val="0000FF"/>
              </a:solidFill>
            </a:endParaRPr>
          </a:p>
          <a:p>
            <a:pPr marL="400050" indent="-400050">
              <a:lnSpc>
                <a:spcPts val="3800"/>
              </a:lnSpc>
              <a:buFontTx/>
              <a:buAutoNum type="romanLcParenBoth"/>
            </a:pPr>
            <a:r>
              <a:rPr lang="bn-BD" sz="3600" b="1" dirty="0" smtClean="0">
                <a:solidFill>
                  <a:srgbClr val="0000FF"/>
                </a:solidFill>
              </a:rPr>
              <a:t>ভাষাতত্ত্বে </a:t>
            </a:r>
            <a:endParaRPr lang="bn-BD" sz="3600" b="1" dirty="0" smtClean="0">
              <a:solidFill>
                <a:srgbClr val="0000FF"/>
              </a:solidFill>
            </a:endParaRPr>
          </a:p>
          <a:p>
            <a:pPr marL="400050" indent="-400050">
              <a:lnSpc>
                <a:spcPts val="3800"/>
              </a:lnSpc>
              <a:buFontTx/>
              <a:buAutoNum type="romanLcParenBoth"/>
            </a:pPr>
            <a:r>
              <a:rPr lang="bn-BD" sz="3600" b="1" dirty="0" smtClean="0">
                <a:solidFill>
                  <a:srgbClr val="0000FF"/>
                </a:solidFill>
              </a:rPr>
              <a:t>ছন্দে </a:t>
            </a:r>
            <a:endParaRPr lang="bn-BD" sz="3600" b="1" dirty="0" smtClean="0">
              <a:solidFill>
                <a:srgbClr val="0000FF"/>
              </a:solidFill>
            </a:endParaRPr>
          </a:p>
          <a:p>
            <a:pPr marL="400050" indent="-400050">
              <a:lnSpc>
                <a:spcPts val="3800"/>
              </a:lnSpc>
              <a:buFontTx/>
              <a:buAutoNum type="romanLcParenBoth"/>
            </a:pPr>
            <a:r>
              <a:rPr lang="bn-BD" sz="3600" b="1" dirty="0" smtClean="0">
                <a:solidFill>
                  <a:srgbClr val="0000FF"/>
                </a:solidFill>
              </a:rPr>
              <a:t>চিত্রকলাতে </a:t>
            </a:r>
            <a:endParaRPr lang="bn-BD" sz="3600" b="1" dirty="0" smtClean="0">
              <a:solidFill>
                <a:srgbClr val="0000FF"/>
              </a:solidFill>
            </a:endParaRPr>
          </a:p>
          <a:p>
            <a:pPr>
              <a:lnSpc>
                <a:spcPts val="3800"/>
              </a:lnSpc>
            </a:pPr>
            <a:r>
              <a:rPr lang="bn-BD" sz="3600" b="1" dirty="0" smtClean="0">
                <a:solidFill>
                  <a:srgbClr val="0000FF"/>
                </a:solidFill>
              </a:rPr>
              <a:t>নিচের কোনটি সঠিক ?</a:t>
            </a:r>
          </a:p>
          <a:p>
            <a:pPr>
              <a:lnSpc>
                <a:spcPts val="3800"/>
              </a:lnSpc>
            </a:pPr>
            <a:r>
              <a:rPr lang="bn-BD" sz="3600" b="1" dirty="0" smtClean="0">
                <a:solidFill>
                  <a:srgbClr val="0000FF"/>
                </a:solidFill>
              </a:rPr>
              <a:t>(ক) </a:t>
            </a:r>
            <a:r>
              <a:rPr lang="en-US" sz="3600" b="1" dirty="0" smtClean="0">
                <a:solidFill>
                  <a:srgbClr val="0000FF"/>
                </a:solidFill>
              </a:rPr>
              <a:t>I </a:t>
            </a:r>
            <a:r>
              <a:rPr lang="bn-BD" sz="3600" b="1" dirty="0" smtClean="0">
                <a:solidFill>
                  <a:srgbClr val="0000FF"/>
                </a:solidFill>
              </a:rPr>
              <a:t>ও </a:t>
            </a:r>
            <a:r>
              <a:rPr lang="en-US" sz="3600" b="1" dirty="0" smtClean="0">
                <a:solidFill>
                  <a:srgbClr val="0000FF"/>
                </a:solidFill>
              </a:rPr>
              <a:t>ii    </a:t>
            </a:r>
            <a:r>
              <a:rPr lang="bn-BD" sz="3600" b="1" dirty="0" smtClean="0">
                <a:solidFill>
                  <a:srgbClr val="0000FF"/>
                </a:solidFill>
              </a:rPr>
              <a:t>(খ)  </a:t>
            </a:r>
            <a:r>
              <a:rPr lang="en-US" sz="3600" b="1" dirty="0" smtClean="0">
                <a:solidFill>
                  <a:srgbClr val="0000FF"/>
                </a:solidFill>
              </a:rPr>
              <a:t>ii </a:t>
            </a:r>
            <a:r>
              <a:rPr lang="bn-BD" sz="3600" b="1" dirty="0" smtClean="0">
                <a:solidFill>
                  <a:srgbClr val="0000FF"/>
                </a:solidFill>
              </a:rPr>
              <a:t>ও</a:t>
            </a:r>
            <a:r>
              <a:rPr lang="en-US" sz="3600" b="1" dirty="0" smtClean="0">
                <a:solidFill>
                  <a:srgbClr val="0000FF"/>
                </a:solidFill>
              </a:rPr>
              <a:t> iii    </a:t>
            </a:r>
            <a:r>
              <a:rPr lang="bn-BD" sz="3600" b="1" dirty="0" smtClean="0">
                <a:solidFill>
                  <a:srgbClr val="0000FF"/>
                </a:solidFill>
              </a:rPr>
              <a:t>(গ)  </a:t>
            </a:r>
            <a:r>
              <a:rPr lang="en-US" sz="3600" b="1" dirty="0" smtClean="0">
                <a:solidFill>
                  <a:srgbClr val="0000FF"/>
                </a:solidFill>
              </a:rPr>
              <a:t>I </a:t>
            </a:r>
            <a:r>
              <a:rPr lang="bn-BD" sz="3600" b="1" dirty="0" smtClean="0">
                <a:solidFill>
                  <a:srgbClr val="0000FF"/>
                </a:solidFill>
              </a:rPr>
              <a:t>ও </a:t>
            </a:r>
            <a:r>
              <a:rPr lang="en-US" sz="3600" b="1" dirty="0" smtClean="0">
                <a:solidFill>
                  <a:srgbClr val="0000FF"/>
                </a:solidFill>
              </a:rPr>
              <a:t>iii   </a:t>
            </a:r>
            <a:r>
              <a:rPr lang="bn-BD" sz="3600" b="1" dirty="0" smtClean="0">
                <a:solidFill>
                  <a:srgbClr val="0000FF"/>
                </a:solidFill>
              </a:rPr>
              <a:t> (ঘ) </a:t>
            </a:r>
            <a:r>
              <a:rPr lang="en-US" sz="3600" b="1" dirty="0" smtClean="0">
                <a:solidFill>
                  <a:srgbClr val="0000FF"/>
                </a:solidFill>
              </a:rPr>
              <a:t> I, ii, </a:t>
            </a:r>
            <a:r>
              <a:rPr lang="bn-BD" sz="3600" b="1" dirty="0" smtClean="0">
                <a:solidFill>
                  <a:srgbClr val="0000FF"/>
                </a:solidFill>
              </a:rPr>
              <a:t>ও </a:t>
            </a:r>
            <a:r>
              <a:rPr lang="en-US" sz="3600" b="1" dirty="0" smtClean="0">
                <a:solidFill>
                  <a:srgbClr val="0000FF"/>
                </a:solidFill>
              </a:rPr>
              <a:t>iii</a:t>
            </a:r>
            <a:r>
              <a:rPr lang="bn-BD" sz="3600" b="1" dirty="0" smtClean="0">
                <a:solidFill>
                  <a:srgbClr val="0000FF"/>
                </a:solidFill>
              </a:rPr>
              <a:t> </a:t>
            </a:r>
            <a:endParaRPr lang="en-US" sz="3600" b="1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70729" y="125504"/>
            <a:ext cx="4303059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>
                <a:solidFill>
                  <a:srgbClr val="0000FF"/>
                </a:solidFill>
              </a:rPr>
              <a:t>মূল্যায়ন</a:t>
            </a:r>
            <a:r>
              <a:rPr lang="bn-BD" sz="6600" dirty="0">
                <a:solidFill>
                  <a:srgbClr val="0000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11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6221" y="655093"/>
            <a:ext cx="7629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9434" y="2286669"/>
            <a:ext cx="1107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3600" b="1" dirty="0" smtClean="0">
                <a:solidFill>
                  <a:srgbClr val="FFFF00"/>
                </a:solidFill>
              </a:rPr>
              <a:t>প্রশ্নঃ “রবীন্দ্রনাথ বাংলা সাহিত্যের এক জন অনন্য ব্যক্তি” উক্তিটি বিশ্লেষন কর।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7553" y="0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u="sng" dirty="0">
                <a:solidFill>
                  <a:srgbClr val="FFFF00"/>
                </a:solidFill>
              </a:rPr>
              <a:t>বাড়ীর কাজ</a:t>
            </a:r>
          </a:p>
        </p:txBody>
      </p:sp>
    </p:spTree>
    <p:extLst>
      <p:ext uri="{BB962C8B-B14F-4D97-AF65-F5344CB8AC3E}">
        <p14:creationId xmlns:p14="http://schemas.microsoft.com/office/powerpoint/2010/main" val="157760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9064" y="163774"/>
            <a:ext cx="79839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FFFF00"/>
                </a:solidFill>
              </a:rPr>
              <a:t>সকলকে ধন্যবাদ  </a:t>
            </a:r>
            <a:endParaRPr lang="en-US" sz="11500" dirty="0">
              <a:solidFill>
                <a:srgbClr val="FFFF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283" y="1477215"/>
            <a:ext cx="3818964" cy="544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1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360</Words>
  <Application>Microsoft Office PowerPoint</Application>
  <PresentationFormat>Widescreen</PresentationFormat>
  <Paragraphs>66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 মোঃ মামুন –অর- রশিদ সহকারী শিক্ষক (কম্পিউটার)   কলমু ডাঙ্গা বালিকা উচ্চ বিদ্যালয় সাপাহার, নওগাঁ মোবাইল নং- ০১৭২৪৩৯৯৮১৬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30</cp:revision>
  <dcterms:created xsi:type="dcterms:W3CDTF">2014-01-01T12:53:12Z</dcterms:created>
  <dcterms:modified xsi:type="dcterms:W3CDTF">2014-01-01T15:59:50Z</dcterms:modified>
</cp:coreProperties>
</file>